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6" r:id="rId7"/>
    <p:sldId id="275" r:id="rId8"/>
    <p:sldId id="262" r:id="rId9"/>
    <p:sldId id="263" r:id="rId10"/>
    <p:sldId id="264" r:id="rId11"/>
    <p:sldId id="277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64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сунок, одежда, Человеческое лиц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F7E588-BBB1-88CA-896C-687DDD113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23825"/>
            <a:ext cx="7962900" cy="530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5D43F-45BC-0D64-34C5-C4A51D253238}"/>
              </a:ext>
            </a:extLst>
          </p:cNvPr>
          <p:cNvSpPr txBox="1"/>
          <p:nvPr/>
        </p:nvSpPr>
        <p:spPr>
          <a:xfrm>
            <a:off x="314325" y="5570131"/>
            <a:ext cx="8715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dirty="0"/>
              <a:t>Ғылымда тіл білу және коммуникацияның маңыздылығы өте жоғары, себебі ғылым – тек жаңалық ашу ғана емес, сол жаңалықты дұрыс жеткізу, бөлісу және басқа ғалымдармен байланыс орнату процесі болып табылады.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23D9FA-6E0F-6BD5-021E-4F244625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04775"/>
            <a:ext cx="8743950" cy="537522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Шрифт, визитная карточ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137F94-9966-6AE4-CAC5-9CB4C106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5348287"/>
            <a:ext cx="4033838" cy="14155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46008-1F8D-C730-53F5-CC081BB0E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DF42E-EB87-28B7-E383-A6E4ADE4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25"/>
            <a:ext cx="8420100" cy="522046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снимок экрана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2BD823-F5C6-EC7F-9DBF-AEC3AC0E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12" y="5505450"/>
            <a:ext cx="45243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5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1F4AC-E838-DD77-56CF-B1AA86E57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8EAF5-314E-6F2E-1A8C-2C8CDFA7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52388"/>
            <a:ext cx="8572500" cy="44120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021579-650B-C4A7-4219-34746F66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8" y="4370616"/>
            <a:ext cx="8262938" cy="23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348851-F36B-FEBE-A0E4-0D1183289055}"/>
              </a:ext>
            </a:extLst>
          </p:cNvPr>
          <p:cNvSpPr txBox="1"/>
          <p:nvPr/>
        </p:nvSpPr>
        <p:spPr>
          <a:xfrm>
            <a:off x="152400" y="83731"/>
            <a:ext cx="8715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1. Ғылыми ақпаратты тарату</a:t>
            </a:r>
          </a:p>
          <a:p>
            <a:pPr>
              <a:buNone/>
            </a:pPr>
            <a:r>
              <a:rPr lang="kk-KZ" dirty="0"/>
              <a:t>Ғалым өзінің зерттеу нәтижелерін тек өзі үшін емес, ғылыми қауымдастық және қоғам үшін жариялайды. Ол үшін: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Тіл білу</a:t>
            </a:r>
            <a:r>
              <a:rPr lang="kk-KZ" dirty="0"/>
              <a:t> – халықаралық журналдарға мақала жазуға мүмкіндік береді.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Коммуникация</a:t>
            </a:r>
            <a:r>
              <a:rPr lang="kk-KZ" dirty="0"/>
              <a:t> – зерттеу идеяларын, әдістерін және нәтижелерін түсінікті түрде жеткізуге көмектеседі.</a:t>
            </a:r>
          </a:p>
        </p:txBody>
      </p:sp>
      <p:pic>
        <p:nvPicPr>
          <p:cNvPr id="3" name="Рисунок 2" descr="Изображение выглядит как текст, зарисо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FB96FA-86C5-D227-0488-41D04E45D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1827618"/>
            <a:ext cx="7419976" cy="49466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6FD4F-8299-BE40-53C7-C9B4A515D785}"/>
              </a:ext>
            </a:extLst>
          </p:cNvPr>
          <p:cNvSpPr txBox="1"/>
          <p:nvPr/>
        </p:nvSpPr>
        <p:spPr>
          <a:xfrm>
            <a:off x="152400" y="83731"/>
            <a:ext cx="8715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/>
              <a:t>2. Халықаралық ынтымақтастық</a:t>
            </a:r>
          </a:p>
          <a:p>
            <a:pPr>
              <a:buNone/>
            </a:pPr>
            <a:r>
              <a:rPr lang="kk-KZ"/>
              <a:t>Көптеген ғылыми жобалар бір елдің ішінде емес, бірнеше елдің ғалымдары арасында жүреді.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/>
              <a:t>Ағылшын тілі</a:t>
            </a:r>
            <a:r>
              <a:rPr lang="kk-KZ"/>
              <a:t> – қазіргі таңда ғылымның «ортақ тілі» ретінде қолданылады.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/>
              <a:t>Өзге елдермен </a:t>
            </a:r>
            <a:r>
              <a:rPr lang="kk-KZ" b="1"/>
              <a:t>байланыс орнату</a:t>
            </a:r>
            <a:r>
              <a:rPr lang="kk-KZ"/>
              <a:t>, конференцияларға қатысу, бірлескен жобалар жасау үшін тіл қажет.</a:t>
            </a:r>
            <a:endParaRPr lang="kk-K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BB5285-2D95-484A-47A8-A3DAE934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1838057"/>
            <a:ext cx="7267575" cy="4845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3B7200-7838-00AA-20BB-AEECD2ACFE31}"/>
              </a:ext>
            </a:extLst>
          </p:cNvPr>
          <p:cNvSpPr txBox="1"/>
          <p:nvPr/>
        </p:nvSpPr>
        <p:spPr>
          <a:xfrm>
            <a:off x="104775" y="25524"/>
            <a:ext cx="893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3. Ғылымды көпшілікке түсіндіру</a:t>
            </a:r>
          </a:p>
          <a:p>
            <a:pPr>
              <a:buNone/>
            </a:pPr>
            <a:r>
              <a:rPr lang="kk-KZ" sz="1600" dirty="0"/>
              <a:t>Ғалымдар өз жұмысының маңызын қарапайым халыққа да түсіндіруі керек: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Бұл ғылымның қоғамдағы орнын нығайтады.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Қаржыландыру мен қолдау алу үшін қоғамның сенімі мен қызығушылығы қажет.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Мұнда тілдік сауаттылық пен коммуникация шеберлігі өте маңызды.</a:t>
            </a:r>
          </a:p>
        </p:txBody>
      </p:sp>
      <p:pic>
        <p:nvPicPr>
          <p:cNvPr id="3" name="Рисунок 2" descr="Изображение выглядит как одежда, иллюстрация, Мультфильм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813ED7-286D-801B-326C-FA89DB24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348963"/>
            <a:ext cx="7962900" cy="5308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534F7E-67A0-5116-60BA-509484311027}"/>
              </a:ext>
            </a:extLst>
          </p:cNvPr>
          <p:cNvSpPr txBox="1"/>
          <p:nvPr/>
        </p:nvSpPr>
        <p:spPr>
          <a:xfrm>
            <a:off x="176212" y="102870"/>
            <a:ext cx="8791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4. Оқыту және тәлімгерлік</a:t>
            </a:r>
          </a:p>
          <a:p>
            <a:pPr>
              <a:buNone/>
            </a:pPr>
            <a:r>
              <a:rPr lang="kk-KZ" dirty="0"/>
              <a:t>Ғалымдар жиі оқытушы немесе жетекші ретінде қызмет етеді: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dirty="0"/>
              <a:t>Білім беру үшін түсінікті әрі нақты тілде сөйлеуі керек.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dirty="0"/>
              <a:t>Жас ғалымдарға бағыт-бағдар беру – коммуникация дағдысын талап етеді.</a:t>
            </a:r>
          </a:p>
        </p:txBody>
      </p:sp>
      <p:pic>
        <p:nvPicPr>
          <p:cNvPr id="3" name="Рисунок 2" descr="Изображение выглядит как одежда, мебель, человек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482650-128A-BBF3-BB1D-8712BD7F7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1438275"/>
            <a:ext cx="7762875" cy="5175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0015F-3273-62A8-E857-B48CABC4C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F94CD4-9929-75AF-D13E-0419B7B8427B}"/>
              </a:ext>
            </a:extLst>
          </p:cNvPr>
          <p:cNvSpPr txBox="1"/>
          <p:nvPr/>
        </p:nvSpPr>
        <p:spPr>
          <a:xfrm>
            <a:off x="311943" y="55334"/>
            <a:ext cx="821531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KZ" dirty="0"/>
              <a:t>🌍 </a:t>
            </a:r>
            <a:r>
              <a:rPr lang="kk-KZ" b="1" dirty="0"/>
              <a:t>Әлемдегі ең кең таралған тілдер (барлығы сөйлейтіндер саны бойынша):</a:t>
            </a:r>
            <a:endParaRPr lang="kk-KZ" dirty="0"/>
          </a:p>
          <a:p>
            <a:pPr>
              <a:buFont typeface="Arial" panose="020B0604020202020204" pitchFamily="34" charset="0"/>
              <a:buChar char="•"/>
            </a:pPr>
            <a:endParaRPr lang="kk-KZ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2F9295-740E-9DAC-159C-5336B49FA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94" y="514476"/>
            <a:ext cx="7515412" cy="4686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317C33-C959-B460-F82F-5FAA82D30429}"/>
              </a:ext>
            </a:extLst>
          </p:cNvPr>
          <p:cNvSpPr txBox="1"/>
          <p:nvPr/>
        </p:nvSpPr>
        <p:spPr>
          <a:xfrm>
            <a:off x="661894" y="5353050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400" b="1" dirty="0"/>
              <a:t>Қызықты факттар: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Ағылшын тілі</a:t>
            </a:r>
            <a:r>
              <a:rPr lang="kk-KZ" sz="1400" dirty="0"/>
              <a:t> — ең көп </a:t>
            </a:r>
            <a:r>
              <a:rPr lang="kk-KZ" sz="1400" i="1" dirty="0"/>
              <a:t>екінші тіл</a:t>
            </a:r>
            <a:r>
              <a:rPr lang="kk-KZ" sz="1400" dirty="0"/>
              <a:t> ретінде үйренілген тіл.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Қытай тілі (</a:t>
            </a:r>
            <a:r>
              <a:rPr lang="en-US" sz="1400" b="1" dirty="0"/>
              <a:t>Mandarin)</a:t>
            </a:r>
            <a:r>
              <a:rPr lang="en-US" sz="1400" dirty="0"/>
              <a:t> — </a:t>
            </a:r>
            <a:r>
              <a:rPr lang="kk-KZ" sz="1400" dirty="0"/>
              <a:t>ең көп </a:t>
            </a:r>
            <a:r>
              <a:rPr lang="kk-KZ" sz="1400" i="1" dirty="0"/>
              <a:t>ана тілі</a:t>
            </a:r>
            <a:r>
              <a:rPr lang="kk-KZ" sz="1400" dirty="0"/>
              <a:t> иесі бар тіл.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Француз тілі</a:t>
            </a:r>
            <a:r>
              <a:rPr lang="kk-KZ" sz="1400" dirty="0"/>
              <a:t> — 29 елде ресми тіл.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Испан тілі</a:t>
            </a:r>
            <a:r>
              <a:rPr lang="kk-KZ" sz="1400" dirty="0"/>
              <a:t> — 20-дан астам елде ресми тіл.</a:t>
            </a:r>
          </a:p>
        </p:txBody>
      </p:sp>
    </p:spTree>
    <p:extLst>
      <p:ext uri="{BB962C8B-B14F-4D97-AF65-F5344CB8AC3E}">
        <p14:creationId xmlns:p14="http://schemas.microsoft.com/office/powerpoint/2010/main" val="23786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DC4F-2E1A-2E36-702D-0F401E50D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A181D1-5B1E-93AD-88BC-339863EA70FB}"/>
              </a:ext>
            </a:extLst>
          </p:cNvPr>
          <p:cNvSpPr txBox="1"/>
          <p:nvPr/>
        </p:nvSpPr>
        <p:spPr>
          <a:xfrm>
            <a:off x="176212" y="102870"/>
            <a:ext cx="8791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Егер оқуға қажет болса (шетелдік университеттерге түсу үшін):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IELTS (International English Language Testing System)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Академиялық және жалпы модульдері бар.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Көбіне Еуропа, Азия, Австралия елдерінде талап етіледі.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0-9 балл шкаласы бойынша бағаланады.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TOEFL (Test of English as a Foreign Language)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Американдық жүйе негізінде құрылған, университеттерде кең таралған.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Ең жиі қолданылатын форматы — </a:t>
            </a:r>
            <a:r>
              <a:rPr lang="en-US" dirty="0"/>
              <a:t>TOEFL iBT (</a:t>
            </a:r>
            <a:r>
              <a:rPr lang="kk-KZ" dirty="0"/>
              <a:t>интернет арқылы).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120 баллдық шкаламен бағаланады.</a:t>
            </a:r>
          </a:p>
          <a:p>
            <a:pPr>
              <a:buFont typeface="Arial" panose="020B0604020202020204" pitchFamily="34" charset="0"/>
              <a:buChar char="•"/>
            </a:pPr>
            <a:endParaRPr lang="kk-KZ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E730048-FA31-C86E-E7B6-7A04CC8C6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703052"/>
              </p:ext>
            </p:extLst>
          </p:nvPr>
        </p:nvGraphicFramePr>
        <p:xfrm>
          <a:off x="571500" y="4350702"/>
          <a:ext cx="8229600" cy="219456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38220627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25962614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50882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kk-KZ"/>
                        <a:t>Ел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IELTS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TOEFL iBT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76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KZ"/>
                        <a:t>🇬🇧 </a:t>
                      </a:r>
                      <a:r>
                        <a:rPr lang="kk-KZ"/>
                        <a:t>Ұлыбритания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6.0 – 7.0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 dirty="0"/>
                        <a:t>80 – 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441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KZ"/>
                        <a:t>🇺🇸 </a:t>
                      </a:r>
                      <a:r>
                        <a:rPr lang="kk-KZ"/>
                        <a:t>АҚШ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6.0 – 7.5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80 – 100+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181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KZ"/>
                        <a:t>🇨🇦 </a:t>
                      </a:r>
                      <a:r>
                        <a:rPr lang="kk-KZ"/>
                        <a:t>Канада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6.0 – 7.0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80 – 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882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KZ"/>
                        <a:t>🇦🇺 </a:t>
                      </a:r>
                      <a:r>
                        <a:rPr lang="kk-KZ"/>
                        <a:t>Австралия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6.0 – 6.5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79 – 90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415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KZ"/>
                        <a:t>🇩🇪 </a:t>
                      </a:r>
                      <a:r>
                        <a:rPr lang="kk-KZ"/>
                        <a:t>Германия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/>
                        <a:t>6.0 – 6.5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KZ" dirty="0"/>
                        <a:t>80 – 90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833697"/>
                  </a:ext>
                </a:extLst>
              </a:tr>
            </a:tbl>
          </a:graphicData>
        </a:graphic>
      </p:graphicFrame>
      <p:pic>
        <p:nvPicPr>
          <p:cNvPr id="15" name="Рисунок 14" descr="Изображение выглядит как Шрифт, текс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8066E-BEAB-E264-0524-802AB704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2643968"/>
            <a:ext cx="1662113" cy="166211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рифт, логотип, Графика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CA1A1C-90E3-2C72-AF7F-A0DF6B30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8" y="2873143"/>
            <a:ext cx="3119437" cy="11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78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3A4578-0B21-21A6-F6C9-D97E3FA1EA10}"/>
              </a:ext>
            </a:extLst>
          </p:cNvPr>
          <p:cNvSpPr txBox="1"/>
          <p:nvPr/>
        </p:nvSpPr>
        <p:spPr>
          <a:xfrm>
            <a:off x="445293" y="496461"/>
            <a:ext cx="8215314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KZ" b="1" dirty="0"/>
              <a:t>🇨🇳 </a:t>
            </a:r>
            <a:r>
              <a:rPr lang="kk-KZ" b="1" dirty="0"/>
              <a:t>Егер қытай тілінде оқығыңыз келсе:</a:t>
            </a:r>
          </a:p>
          <a:p>
            <a:pPr>
              <a:buNone/>
            </a:pPr>
            <a:r>
              <a:rPr lang="kk-KZ" dirty="0"/>
              <a:t>Сізге </a:t>
            </a:r>
            <a:r>
              <a:rPr lang="en-US" b="1" dirty="0"/>
              <a:t>HSK (</a:t>
            </a:r>
            <a:r>
              <a:rPr lang="en-US" b="1" dirty="0" err="1"/>
              <a:t>Hànyǔ</a:t>
            </a:r>
            <a:r>
              <a:rPr lang="en-US" b="1" dirty="0"/>
              <a:t> </a:t>
            </a:r>
            <a:r>
              <a:rPr lang="en-US" b="1" dirty="0" err="1"/>
              <a:t>Shuǐpíng</a:t>
            </a:r>
            <a:r>
              <a:rPr lang="en-US" b="1" dirty="0"/>
              <a:t> </a:t>
            </a:r>
            <a:r>
              <a:rPr lang="en-US" b="1" dirty="0" err="1"/>
              <a:t>Kǎoshì</a:t>
            </a:r>
            <a:r>
              <a:rPr lang="en-US" b="1" dirty="0"/>
              <a:t>)</a:t>
            </a:r>
            <a:r>
              <a:rPr lang="en-US" dirty="0"/>
              <a:t> </a:t>
            </a:r>
            <a:r>
              <a:rPr lang="kk-KZ" dirty="0"/>
              <a:t>тапсыру керек – бұл </a:t>
            </a:r>
            <a:r>
              <a:rPr lang="kk-KZ" b="1" dirty="0"/>
              <a:t>Қытай тілі деңгейін анықтайтын халықаралық тест</a:t>
            </a:r>
            <a:r>
              <a:rPr lang="kk-KZ" dirty="0"/>
              <a:t>.</a:t>
            </a:r>
          </a:p>
          <a:p>
            <a:r>
              <a:rPr lang="ru-KZ" b="1" dirty="0"/>
              <a:t>🔤 </a:t>
            </a:r>
            <a:r>
              <a:rPr lang="en-US" b="1" dirty="0"/>
              <a:t>HSK </a:t>
            </a:r>
            <a:r>
              <a:rPr lang="kk-KZ" b="1" dirty="0"/>
              <a:t>деңгейлері (1–6):</a:t>
            </a:r>
          </a:p>
          <a:p>
            <a:pPr lvl="1"/>
            <a:endParaRPr lang="kk-KZ" dirty="0"/>
          </a:p>
          <a:p>
            <a:pPr>
              <a:buFont typeface="Arial" panose="020B0604020202020204" pitchFamily="34" charset="0"/>
              <a:buChar char="•"/>
            </a:pPr>
            <a:endParaRPr lang="kk-KZ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29601E-36FA-2B7D-775B-46DE41ED2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" y="1957388"/>
            <a:ext cx="8043863" cy="19363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логотип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B67C7E-78F7-3157-8F11-5408B9F4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2" y="4355988"/>
            <a:ext cx="2397111" cy="15590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0DE4AA-33FE-AEA2-4955-9197F8CC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07297"/>
            <a:ext cx="8658225" cy="4414526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логотип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79A315-4552-10C4-48F9-68165AEBD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4683748"/>
            <a:ext cx="4067175" cy="18442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409</Words>
  <Application>Microsoft Office PowerPoint</Application>
  <PresentationFormat>Экран (4:3)</PresentationFormat>
  <Paragraphs>54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Yerzhan</cp:lastModifiedBy>
  <cp:revision>102</cp:revision>
  <dcterms:created xsi:type="dcterms:W3CDTF">2013-01-27T09:14:16Z</dcterms:created>
  <dcterms:modified xsi:type="dcterms:W3CDTF">2025-04-01T04:19:11Z</dcterms:modified>
  <cp:category/>
</cp:coreProperties>
</file>